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1.svg" ContentType="image/svg+xml"/>
  <Override PartName="/ppt/media/image13.svg" ContentType="image/svg+xml"/>
  <Override PartName="/ppt/media/image15.svg" ContentType="image/svg+xml"/>
  <Override PartName="/ppt/media/image17.svg" ContentType="image/svg+xml"/>
  <Override PartName="/ppt/media/image20.svg" ContentType="image/svg+xml"/>
  <Override PartName="/ppt/media/image22.svg" ContentType="image/svg+xml"/>
  <Override PartName="/ppt/media/image24.svg" ContentType="image/svg+xml"/>
  <Override PartName="/ppt/media/image26.svg" ContentType="image/svg+xml"/>
  <Override PartName="/ppt/media/image29.svg" ContentType="image/svg+xml"/>
  <Override PartName="/ppt/media/image4.svg" ContentType="image/svg+xml"/>
  <Override PartName="/ppt/media/image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4630400" cy="8229600"/>
  <p:notesSz cx="8229600" cy="14630400"/>
  <p:embeddedFontLst>
    <p:embeddedFont>
      <p:font typeface="Platypi Medium" pitchFamily="34" charset="0"/>
      <p:regular r:id="rId19"/>
    </p:embeddedFont>
    <p:embeddedFont>
      <p:font typeface="Platypi Medium" pitchFamily="34" charset="-122"/>
      <p:regular r:id="rId20"/>
    </p:embeddedFont>
    <p:embeddedFont>
      <p:font typeface="Platypi Medium" pitchFamily="34" charset="-120"/>
      <p:regular r:id="rId21"/>
    </p:embeddedFont>
    <p:embeddedFont>
      <p:font typeface="Source Serif 4" panose="02040603050405020204" pitchFamily="34" charset="0"/>
      <p:bold r:id="rId22"/>
    </p:embeddedFont>
    <p:embeddedFont>
      <p:font typeface="Source Serif 4" panose="02040603050405020204" pitchFamily="34" charset="-122"/>
      <p:bold r:id="rId23"/>
    </p:embeddedFont>
    <p:embeddedFont>
      <p:font typeface="Source Serif 4" panose="02040603050405020204" pitchFamily="34" charset="-120"/>
      <p:bold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font" Target="fonts/font10.fntdata"/><Relationship Id="rId27" Type="http://schemas.openxmlformats.org/officeDocument/2006/relationships/font" Target="fonts/font9.fntdata"/><Relationship Id="rId26" Type="http://schemas.openxmlformats.org/officeDocument/2006/relationships/font" Target="fonts/font8.fntdata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sv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image" Target="../media/image13.svg"/><Relationship Id="rId7" Type="http://schemas.openxmlformats.org/officeDocument/2006/relationships/image" Target="../media/image12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4" Type="http://schemas.openxmlformats.org/officeDocument/2006/relationships/notesSlide" Target="../notesSlides/notesSlide4.xml"/><Relationship Id="rId13" Type="http://schemas.openxmlformats.org/officeDocument/2006/relationships/slideLayout" Target="../slideLayouts/slideLayout5.xml"/><Relationship Id="rId12" Type="http://schemas.openxmlformats.org/officeDocument/2006/relationships/image" Target="../media/image17.svg"/><Relationship Id="rId11" Type="http://schemas.openxmlformats.org/officeDocument/2006/relationships/image" Target="../media/image16.png"/><Relationship Id="rId10" Type="http://schemas.openxmlformats.org/officeDocument/2006/relationships/image" Target="../media/image15.sv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svg"/><Relationship Id="rId8" Type="http://schemas.openxmlformats.org/officeDocument/2006/relationships/image" Target="../media/image25.png"/><Relationship Id="rId7" Type="http://schemas.openxmlformats.org/officeDocument/2006/relationships/image" Target="../media/image24.svg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1" Type="http://schemas.openxmlformats.org/officeDocument/2006/relationships/notesSlide" Target="../notesSlides/notesSlide5.xml"/><Relationship Id="rId10" Type="http://schemas.openxmlformats.org/officeDocument/2006/relationships/slideLayout" Target="../slideLayouts/slideLayout6.xml"/><Relationship Id="rId1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06172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Sales Performance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63891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Power BI Dashboard Design | Data Analyst Internship Task 4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089565"/>
            <a:ext cx="1161455" cy="426244"/>
          </a:xfrm>
          <a:prstGeom prst="roundRect">
            <a:avLst>
              <a:gd name="adj" fmla="val 6386"/>
            </a:avLst>
          </a:prstGeom>
          <a:solidFill>
            <a:srgbClr val="F3E3D8"/>
          </a:solidFill>
        </p:spPr>
      </p:sp>
      <p:sp>
        <p:nvSpPr>
          <p:cNvPr id="6" name="Text 3"/>
          <p:cNvSpPr/>
          <p:nvPr/>
        </p:nvSpPr>
        <p:spPr>
          <a:xfrm>
            <a:off x="6416278" y="5157549"/>
            <a:ext cx="889278" cy="2902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POWER BI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7554992" y="5081945"/>
            <a:ext cx="1872258" cy="441484"/>
          </a:xfrm>
          <a:prstGeom prst="roundRect">
            <a:avLst>
              <a:gd name="adj" fmla="val 6165"/>
            </a:avLst>
          </a:prstGeom>
          <a:noFill/>
          <a:ln w="7620">
            <a:solidFill>
              <a:srgbClr val="3E251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98700" y="5157549"/>
            <a:ext cx="1584841" cy="2902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E2513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SALES ANALYTICS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434" y="1198959"/>
            <a:ext cx="5145286" cy="5495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Dashboard Interactivity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5434" y="1952982"/>
            <a:ext cx="7913132" cy="2496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Empowering users with dynamic controls for in-depth data exploration.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15434" y="2356009"/>
            <a:ext cx="7913132" cy="1895475"/>
          </a:xfrm>
          <a:prstGeom prst="roundRect">
            <a:avLst>
              <a:gd name="adj" fmla="val 5789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592574" y="2356009"/>
            <a:ext cx="91440" cy="1895475"/>
          </a:xfrm>
          <a:prstGeom prst="roundRect">
            <a:avLst>
              <a:gd name="adj" fmla="val 28849"/>
            </a:avLst>
          </a:prstGeom>
          <a:solidFill>
            <a:srgbClr val="3E2513"/>
          </a:solidFill>
        </p:spPr>
      </p:sp>
      <p:sp>
        <p:nvSpPr>
          <p:cNvPr id="7" name="Text 4"/>
          <p:cNvSpPr/>
          <p:nvPr/>
        </p:nvSpPr>
        <p:spPr>
          <a:xfrm>
            <a:off x="882729" y="2554724"/>
            <a:ext cx="2970252" cy="274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Slicers for Granular Control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882729" y="2911197"/>
            <a:ext cx="7447121" cy="114157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SzPct val="100000"/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Filter by </a:t>
            </a:r>
            <a:r>
              <a:rPr lang="en-US" sz="1350" b="1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Year</a:t>
            </a: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 to track historical performance</a:t>
            </a:r>
            <a:endParaRPr lang="en-US" sz="1350" dirty="0"/>
          </a:p>
          <a:p>
            <a:pPr marL="0" indent="0" algn="l">
              <a:lnSpc>
                <a:spcPts val="1950"/>
              </a:lnSpc>
              <a:buSzPct val="100000"/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Analyze sales by </a:t>
            </a:r>
            <a:r>
              <a:rPr lang="en-US" sz="1350" b="1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Country</a:t>
            </a: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 for regional insights</a:t>
            </a:r>
            <a:endParaRPr lang="en-US" sz="1350" dirty="0"/>
          </a:p>
          <a:p>
            <a:pPr marL="0" indent="0" algn="l">
              <a:lnSpc>
                <a:spcPts val="1950"/>
              </a:lnSpc>
              <a:buSzPct val="100000"/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Drill down into </a:t>
            </a:r>
            <a:r>
              <a:rPr lang="en-US" sz="1350" b="1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Product Line</a:t>
            </a: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 performance</a:t>
            </a:r>
            <a:endParaRPr lang="en-US" sz="1350" dirty="0"/>
          </a:p>
          <a:p>
            <a:pPr marL="0" indent="0" algn="l">
              <a:lnSpc>
                <a:spcPts val="1950"/>
              </a:lnSpc>
              <a:buSzPct val="100000"/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Monitor operational flow by </a:t>
            </a:r>
            <a:r>
              <a:rPr lang="en-US" sz="1350" b="1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Order Status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615434" y="4387810"/>
            <a:ext cx="7913132" cy="1253252"/>
          </a:xfrm>
          <a:prstGeom prst="roundRect">
            <a:avLst>
              <a:gd name="adj" fmla="val 8755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92574" y="4387810"/>
            <a:ext cx="91440" cy="1253252"/>
          </a:xfrm>
          <a:prstGeom prst="roundRect">
            <a:avLst>
              <a:gd name="adj" fmla="val 28849"/>
            </a:avLst>
          </a:prstGeom>
          <a:solidFill>
            <a:srgbClr val="3E2513"/>
          </a:solidFill>
        </p:spPr>
      </p:sp>
      <p:sp>
        <p:nvSpPr>
          <p:cNvPr id="11" name="Text 8"/>
          <p:cNvSpPr/>
          <p:nvPr/>
        </p:nvSpPr>
        <p:spPr>
          <a:xfrm>
            <a:off x="882729" y="4586526"/>
            <a:ext cx="2619613" cy="274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Dynamic Visual Updates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882729" y="4942999"/>
            <a:ext cx="7447121" cy="4993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All charts and KPIs automatically adjust to reflect the selected filters, providing real-time data views without needing to refresh.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15434" y="5777389"/>
            <a:ext cx="7913132" cy="1253252"/>
          </a:xfrm>
          <a:prstGeom prst="roundRect">
            <a:avLst>
              <a:gd name="adj" fmla="val 8755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92574" y="5777389"/>
            <a:ext cx="91440" cy="1253252"/>
          </a:xfrm>
          <a:prstGeom prst="roundRect">
            <a:avLst>
              <a:gd name="adj" fmla="val 28849"/>
            </a:avLst>
          </a:prstGeom>
          <a:solidFill>
            <a:srgbClr val="3E2513"/>
          </a:solidFill>
        </p:spPr>
      </p:sp>
      <p:sp>
        <p:nvSpPr>
          <p:cNvPr id="15" name="Text 12"/>
          <p:cNvSpPr/>
          <p:nvPr/>
        </p:nvSpPr>
        <p:spPr>
          <a:xfrm>
            <a:off x="882729" y="5976104"/>
            <a:ext cx="2244685" cy="27467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User-Driven Analysis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882729" y="6332577"/>
            <a:ext cx="7447121" cy="4993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Stakeholders can independently explore data points relevant to their specific questions, fostering deeper understanding and faster decision-making.</a:t>
            </a:r>
            <a:endParaRPr lang="en-US" sz="13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6716" y="879277"/>
            <a:ext cx="5695593" cy="5538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Insights &amp; Conclusion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06716" y="1640919"/>
            <a:ext cx="177165" cy="2215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01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106716" y="1919288"/>
            <a:ext cx="7903369" cy="22860"/>
          </a:xfrm>
          <a:prstGeom prst="rect">
            <a:avLst/>
          </a:prstGeom>
          <a:solidFill>
            <a:srgbClr val="3E2513"/>
          </a:solidFill>
        </p:spPr>
      </p:sp>
      <p:sp>
        <p:nvSpPr>
          <p:cNvPr id="6" name="Text 3"/>
          <p:cNvSpPr/>
          <p:nvPr/>
        </p:nvSpPr>
        <p:spPr>
          <a:xfrm>
            <a:off x="6106716" y="2053590"/>
            <a:ext cx="2215753" cy="2769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Consistent Growth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106716" y="2413635"/>
            <a:ext cx="7903369" cy="2526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Sales show upward trend with seasonal peaks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106716" y="2937629"/>
            <a:ext cx="177165" cy="2215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02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6106716" y="3215997"/>
            <a:ext cx="7903369" cy="22860"/>
          </a:xfrm>
          <a:prstGeom prst="rect">
            <a:avLst/>
          </a:prstGeom>
          <a:solidFill>
            <a:srgbClr val="3E2513"/>
          </a:solidFill>
        </p:spPr>
      </p:sp>
      <p:sp>
        <p:nvSpPr>
          <p:cNvPr id="10" name="Text 7"/>
          <p:cNvSpPr/>
          <p:nvPr/>
        </p:nvSpPr>
        <p:spPr>
          <a:xfrm>
            <a:off x="6106716" y="3350300"/>
            <a:ext cx="2215753" cy="2769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Product Leaders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6106716" y="3710345"/>
            <a:ext cx="7903369" cy="2526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Certain lines drive majority of revenue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6106716" y="4234339"/>
            <a:ext cx="177165" cy="2215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03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106716" y="4512707"/>
            <a:ext cx="7903369" cy="22860"/>
          </a:xfrm>
          <a:prstGeom prst="rect">
            <a:avLst/>
          </a:prstGeom>
          <a:solidFill>
            <a:srgbClr val="3E2513"/>
          </a:solidFill>
        </p:spPr>
      </p:sp>
      <p:sp>
        <p:nvSpPr>
          <p:cNvPr id="14" name="Text 11"/>
          <p:cNvSpPr/>
          <p:nvPr/>
        </p:nvSpPr>
        <p:spPr>
          <a:xfrm>
            <a:off x="6106716" y="4647009"/>
            <a:ext cx="2215753" cy="2769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Regional Strength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106716" y="5007054"/>
            <a:ext cx="7903369" cy="2526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USA and key territories dominate sales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6106716" y="5531048"/>
            <a:ext cx="177165" cy="2215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04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106716" y="5809417"/>
            <a:ext cx="7903369" cy="22860"/>
          </a:xfrm>
          <a:prstGeom prst="rect">
            <a:avLst/>
          </a:prstGeom>
          <a:solidFill>
            <a:srgbClr val="3E2513"/>
          </a:solidFill>
        </p:spPr>
      </p:sp>
      <p:sp>
        <p:nvSpPr>
          <p:cNvPr id="18" name="Text 15"/>
          <p:cNvSpPr/>
          <p:nvPr/>
        </p:nvSpPr>
        <p:spPr>
          <a:xfrm>
            <a:off x="6106716" y="5943719"/>
            <a:ext cx="2215753" cy="2769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Interactive Power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106716" y="6303764"/>
            <a:ext cx="7903369" cy="2526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Dashboard enables data-driven decisions</a:t>
            </a:r>
            <a:endParaRPr lang="en-US" sz="1350" dirty="0"/>
          </a:p>
        </p:txBody>
      </p:sp>
      <p:sp>
        <p:nvSpPr>
          <p:cNvPr id="20" name="Text 17"/>
          <p:cNvSpPr/>
          <p:nvPr/>
        </p:nvSpPr>
        <p:spPr>
          <a:xfrm>
            <a:off x="6106716" y="6845022"/>
            <a:ext cx="7903369" cy="5053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This Power BI dashboard provides clear sales performance overview with interactive visuals supporting better decision-making and enhanced data analysis skills.</a:t>
            </a:r>
            <a:endParaRPr lang="en-US" sz="13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29835" y="3191510"/>
            <a:ext cx="4318000" cy="14535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6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Thank You.. </a:t>
            </a:r>
            <a:endParaRPr lang="en-US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260640"/>
            <a:ext cx="181451" cy="1814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65967" y="2206228"/>
            <a:ext cx="977027" cy="2902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E2513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OBJECTIVE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793790" y="2655213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Dashboard Goals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3704153"/>
            <a:ext cx="3090505" cy="2387084"/>
          </a:xfrm>
          <a:prstGeom prst="roundRect">
            <a:avLst>
              <a:gd name="adj" fmla="val 1425"/>
            </a:avLst>
          </a:prstGeom>
          <a:solidFill>
            <a:srgbClr val="F9F7F7"/>
          </a:solidFill>
        </p:spPr>
      </p:sp>
      <p:sp>
        <p:nvSpPr>
          <p:cNvPr id="6" name="Text 3"/>
          <p:cNvSpPr/>
          <p:nvPr/>
        </p:nvSpPr>
        <p:spPr>
          <a:xfrm>
            <a:off x="1020604" y="3930968"/>
            <a:ext cx="2636877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Sales Performance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421386"/>
            <a:ext cx="2636877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Analyze overall sales metrics and business health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111109" y="3704153"/>
            <a:ext cx="3090624" cy="2387084"/>
          </a:xfrm>
          <a:prstGeom prst="roundRect">
            <a:avLst>
              <a:gd name="adj" fmla="val 1425"/>
            </a:avLst>
          </a:prstGeom>
          <a:solidFill>
            <a:srgbClr val="F9F7F7"/>
          </a:solidFill>
        </p:spPr>
      </p:sp>
      <p:sp>
        <p:nvSpPr>
          <p:cNvPr id="9" name="Text 6"/>
          <p:cNvSpPr/>
          <p:nvPr/>
        </p:nvSpPr>
        <p:spPr>
          <a:xfrm>
            <a:off x="4337923" y="3930968"/>
            <a:ext cx="2636996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Trend Tracking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337923" y="4421386"/>
            <a:ext cx="263699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Monitor sales patterns over time periods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8548" y="3704153"/>
            <a:ext cx="3090624" cy="2387084"/>
          </a:xfrm>
          <a:prstGeom prst="roundRect">
            <a:avLst>
              <a:gd name="adj" fmla="val 1425"/>
            </a:avLst>
          </a:prstGeom>
          <a:solidFill>
            <a:srgbClr val="F9F7F7"/>
          </a:solidFill>
        </p:spPr>
      </p:sp>
      <p:sp>
        <p:nvSpPr>
          <p:cNvPr id="12" name="Text 9"/>
          <p:cNvSpPr/>
          <p:nvPr/>
        </p:nvSpPr>
        <p:spPr>
          <a:xfrm>
            <a:off x="7655362" y="3930968"/>
            <a:ext cx="2636996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Top Performers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655362" y="4421386"/>
            <a:ext cx="263699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Identify leading products and regions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10745986" y="3704153"/>
            <a:ext cx="3090624" cy="2387084"/>
          </a:xfrm>
          <a:prstGeom prst="roundRect">
            <a:avLst>
              <a:gd name="adj" fmla="val 1425"/>
            </a:avLst>
          </a:prstGeom>
          <a:solidFill>
            <a:srgbClr val="F9F7F7"/>
          </a:solidFill>
        </p:spPr>
      </p:sp>
      <p:sp>
        <p:nvSpPr>
          <p:cNvPr id="15" name="Text 12"/>
          <p:cNvSpPr/>
          <p:nvPr/>
        </p:nvSpPr>
        <p:spPr>
          <a:xfrm>
            <a:off x="10972800" y="3930968"/>
            <a:ext cx="2636996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Data-Driven Decisions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972800" y="4775716"/>
            <a:ext cx="263699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Enable stakeholder insights through interactive visuals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96641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496145"/>
            <a:ext cx="321314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Sales Transaction Data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190637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Comprehensive dataset including order details, product information, customer data, time-based attributes, and geographic information across multiple years.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47843"/>
            <a:ext cx="23298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1000+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793790" y="5679638"/>
            <a:ext cx="23298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Orders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93790" y="6170057"/>
            <a:ext cx="23298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Multiple years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3407093" y="4647843"/>
            <a:ext cx="23298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7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3407093" y="5679638"/>
            <a:ext cx="23298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Categories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3407093" y="6170057"/>
            <a:ext cx="23298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Product lines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20395" y="4647843"/>
            <a:ext cx="2329815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50+</a:t>
            </a:r>
            <a:endParaRPr lang="en-US" sz="5850" dirty="0"/>
          </a:p>
        </p:txBody>
      </p:sp>
      <p:sp>
        <p:nvSpPr>
          <p:cNvPr id="13" name="Text 10"/>
          <p:cNvSpPr/>
          <p:nvPr/>
        </p:nvSpPr>
        <p:spPr>
          <a:xfrm>
            <a:off x="6020395" y="5679638"/>
            <a:ext cx="232981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Countries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020395" y="6170057"/>
            <a:ext cx="232981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Global reach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3187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Data Fields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845594"/>
            <a:ext cx="453628" cy="4536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30906" y="292346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SALES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530906" y="3413879"/>
            <a:ext cx="564249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Revenue generated per transaction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2845594"/>
            <a:ext cx="453628" cy="45362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194000" y="292346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ORDERNUMBER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194000" y="3413879"/>
            <a:ext cx="564261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Unique order identifier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230410"/>
            <a:ext cx="453628" cy="45362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30906" y="430827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ORDERDATE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530906" y="4798695"/>
            <a:ext cx="564249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Transaction date stamp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4230410"/>
            <a:ext cx="453628" cy="45362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194000" y="430827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PRODUCTLINE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194000" y="4798695"/>
            <a:ext cx="564261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Product category classification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790" y="5615226"/>
            <a:ext cx="453628" cy="45362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530906" y="569309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COUNTRY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530906" y="6183511"/>
            <a:ext cx="564249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Geographic location data</a:t>
            </a:r>
            <a:endParaRPr lang="en-US" sz="17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56884" y="5615226"/>
            <a:ext cx="453628" cy="453628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194000" y="569309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TIME FIELDS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8194000" y="6183511"/>
            <a:ext cx="564261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Year, quarter, month analysis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69437" y="1139547"/>
            <a:ext cx="4695111" cy="4312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Performance Indicators</a:t>
            </a:r>
            <a:endParaRPr lang="en-US" sz="2700" dirty="0"/>
          </a:p>
        </p:txBody>
      </p:sp>
      <p:sp>
        <p:nvSpPr>
          <p:cNvPr id="4" name="Shape 1"/>
          <p:cNvSpPr/>
          <p:nvPr/>
        </p:nvSpPr>
        <p:spPr>
          <a:xfrm>
            <a:off x="5969437" y="1696641"/>
            <a:ext cx="8177927" cy="1217414"/>
          </a:xfrm>
          <a:prstGeom prst="roundRect">
            <a:avLst>
              <a:gd name="adj" fmla="val 1700"/>
            </a:avLst>
          </a:prstGeom>
          <a:solidFill>
            <a:srgbClr val="F9F7F7"/>
          </a:solidFill>
        </p:spPr>
      </p:sp>
      <p:sp>
        <p:nvSpPr>
          <p:cNvPr id="5" name="Shape 2"/>
          <p:cNvSpPr/>
          <p:nvPr/>
        </p:nvSpPr>
        <p:spPr>
          <a:xfrm>
            <a:off x="6107430" y="1834634"/>
            <a:ext cx="413980" cy="413980"/>
          </a:xfrm>
          <a:prstGeom prst="roundRect">
            <a:avLst>
              <a:gd name="adj" fmla="val 22085815"/>
            </a:avLst>
          </a:prstGeom>
          <a:solidFill>
            <a:srgbClr val="3E2513"/>
          </a:solidFill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21254" y="1948458"/>
            <a:ext cx="186214" cy="1862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07430" y="2332553"/>
            <a:ext cx="1725097" cy="2156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Total Sales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6107430" y="2598539"/>
            <a:ext cx="7901940" cy="1775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Overall revenue generated</a:t>
            </a:r>
            <a:endParaRPr lang="en-US" sz="1050" dirty="0"/>
          </a:p>
        </p:txBody>
      </p:sp>
      <p:sp>
        <p:nvSpPr>
          <p:cNvPr id="9" name="Shape 5"/>
          <p:cNvSpPr/>
          <p:nvPr/>
        </p:nvSpPr>
        <p:spPr>
          <a:xfrm>
            <a:off x="5969437" y="2997994"/>
            <a:ext cx="8177927" cy="1217414"/>
          </a:xfrm>
          <a:prstGeom prst="roundRect">
            <a:avLst>
              <a:gd name="adj" fmla="val 1700"/>
            </a:avLst>
          </a:prstGeom>
          <a:solidFill>
            <a:srgbClr val="F9F7F7"/>
          </a:solidFill>
        </p:spPr>
      </p:sp>
      <p:sp>
        <p:nvSpPr>
          <p:cNvPr id="10" name="Shape 6"/>
          <p:cNvSpPr/>
          <p:nvPr/>
        </p:nvSpPr>
        <p:spPr>
          <a:xfrm>
            <a:off x="6107430" y="3135987"/>
            <a:ext cx="413980" cy="413980"/>
          </a:xfrm>
          <a:prstGeom prst="roundRect">
            <a:avLst>
              <a:gd name="adj" fmla="val 22085815"/>
            </a:avLst>
          </a:prstGeom>
          <a:solidFill>
            <a:srgbClr val="3E2513"/>
          </a:solidFill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1254" y="3249811"/>
            <a:ext cx="186214" cy="18621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07430" y="3633907"/>
            <a:ext cx="1725097" cy="2156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Total Orders</a:t>
            </a:r>
            <a:endParaRPr lang="en-US" sz="1350" dirty="0"/>
          </a:p>
        </p:txBody>
      </p:sp>
      <p:sp>
        <p:nvSpPr>
          <p:cNvPr id="13" name="Text 8"/>
          <p:cNvSpPr/>
          <p:nvPr/>
        </p:nvSpPr>
        <p:spPr>
          <a:xfrm>
            <a:off x="6107430" y="3899892"/>
            <a:ext cx="7901940" cy="1775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Number of transactions</a:t>
            </a:r>
            <a:endParaRPr lang="en-US" sz="1050" dirty="0"/>
          </a:p>
        </p:txBody>
      </p:sp>
      <p:sp>
        <p:nvSpPr>
          <p:cNvPr id="14" name="Shape 9"/>
          <p:cNvSpPr/>
          <p:nvPr/>
        </p:nvSpPr>
        <p:spPr>
          <a:xfrm>
            <a:off x="5969437" y="4299347"/>
            <a:ext cx="8177927" cy="1217414"/>
          </a:xfrm>
          <a:prstGeom prst="roundRect">
            <a:avLst>
              <a:gd name="adj" fmla="val 1700"/>
            </a:avLst>
          </a:prstGeom>
          <a:solidFill>
            <a:srgbClr val="F9F7F7"/>
          </a:solidFill>
        </p:spPr>
      </p:sp>
      <p:sp>
        <p:nvSpPr>
          <p:cNvPr id="15" name="Shape 10"/>
          <p:cNvSpPr/>
          <p:nvPr/>
        </p:nvSpPr>
        <p:spPr>
          <a:xfrm>
            <a:off x="6107430" y="4437340"/>
            <a:ext cx="413980" cy="413980"/>
          </a:xfrm>
          <a:prstGeom prst="roundRect">
            <a:avLst>
              <a:gd name="adj" fmla="val 22085815"/>
            </a:avLst>
          </a:prstGeom>
          <a:solidFill>
            <a:srgbClr val="3E2513"/>
          </a:solidFill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21254" y="4551164"/>
            <a:ext cx="186214" cy="18621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07430" y="4935260"/>
            <a:ext cx="1725097" cy="2156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Quantity Sold</a:t>
            </a:r>
            <a:endParaRPr lang="en-US" sz="1350" dirty="0"/>
          </a:p>
        </p:txBody>
      </p:sp>
      <p:sp>
        <p:nvSpPr>
          <p:cNvPr id="18" name="Text 12"/>
          <p:cNvSpPr/>
          <p:nvPr/>
        </p:nvSpPr>
        <p:spPr>
          <a:xfrm>
            <a:off x="6107430" y="5201245"/>
            <a:ext cx="7901940" cy="1775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Total units moved</a:t>
            </a:r>
            <a:endParaRPr lang="en-US" sz="1050" dirty="0"/>
          </a:p>
        </p:txBody>
      </p:sp>
      <p:sp>
        <p:nvSpPr>
          <p:cNvPr id="19" name="Shape 13"/>
          <p:cNvSpPr/>
          <p:nvPr/>
        </p:nvSpPr>
        <p:spPr>
          <a:xfrm>
            <a:off x="5969437" y="5600700"/>
            <a:ext cx="8177927" cy="1217414"/>
          </a:xfrm>
          <a:prstGeom prst="roundRect">
            <a:avLst>
              <a:gd name="adj" fmla="val 1700"/>
            </a:avLst>
          </a:prstGeom>
          <a:solidFill>
            <a:srgbClr val="F9F7F7"/>
          </a:solidFill>
        </p:spPr>
      </p:sp>
      <p:sp>
        <p:nvSpPr>
          <p:cNvPr id="20" name="Shape 14"/>
          <p:cNvSpPr/>
          <p:nvPr/>
        </p:nvSpPr>
        <p:spPr>
          <a:xfrm>
            <a:off x="6107430" y="5738693"/>
            <a:ext cx="413980" cy="413980"/>
          </a:xfrm>
          <a:prstGeom prst="roundRect">
            <a:avLst>
              <a:gd name="adj" fmla="val 22085815"/>
            </a:avLst>
          </a:prstGeom>
          <a:solidFill>
            <a:srgbClr val="3E2513"/>
          </a:solidFill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21254" y="5852517"/>
            <a:ext cx="186214" cy="186214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07430" y="6236613"/>
            <a:ext cx="1725097" cy="2156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Average Order Value</a:t>
            </a:r>
            <a:endParaRPr lang="en-US" sz="1350" dirty="0"/>
          </a:p>
        </p:txBody>
      </p:sp>
      <p:sp>
        <p:nvSpPr>
          <p:cNvPr id="23" name="Text 16"/>
          <p:cNvSpPr/>
          <p:nvPr/>
        </p:nvSpPr>
        <p:spPr>
          <a:xfrm>
            <a:off x="6107430" y="6502598"/>
            <a:ext cx="7901940" cy="1775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Revenue per transaction</a:t>
            </a:r>
            <a:endParaRPr lang="en-US" sz="1050" dirty="0"/>
          </a:p>
        </p:txBody>
      </p:sp>
      <p:sp>
        <p:nvSpPr>
          <p:cNvPr id="24" name="Text 17"/>
          <p:cNvSpPr/>
          <p:nvPr/>
        </p:nvSpPr>
        <p:spPr>
          <a:xfrm>
            <a:off x="5969437" y="6912531"/>
            <a:ext cx="8177927" cy="1775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These KPIs provide a quick business summary at a glance for stakeholders.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732" y="557570"/>
            <a:ext cx="6351865" cy="6336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Dashboard Visualizations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090" y="1666875"/>
            <a:ext cx="8007072" cy="58897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53718" y="5173157"/>
            <a:ext cx="2405958" cy="3007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KPI Cards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4346214" y="3622651"/>
            <a:ext cx="1988925" cy="3007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Line Chart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677319" y="5151771"/>
            <a:ext cx="1796448" cy="3007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Bar Chart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517304" y="6189006"/>
            <a:ext cx="1689517" cy="3007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Column Chart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2474914" y="2461777"/>
            <a:ext cx="1475654" cy="6014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Donut Chart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9625846" y="2984659"/>
            <a:ext cx="2534722" cy="3168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Visual Components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9625846" y="3482697"/>
            <a:ext cx="4302323" cy="6143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The dashboard combines multiple chart types to tell a complete story: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9625846" y="4260175"/>
            <a:ext cx="4302323" cy="20964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KPI cards display summary metrics</a:t>
            </a:r>
            <a:endParaRPr lang="en-US" sz="155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Line charts show sales trends over time</a:t>
            </a:r>
            <a:endParaRPr lang="en-US" sz="155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Bar and column charts compare categories</a:t>
            </a:r>
            <a:endParaRPr lang="en-US" sz="155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Donut charts reveal distributions</a:t>
            </a:r>
            <a:endParaRPr lang="en-US" sz="1550" dirty="0"/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Maps visualize geographic performance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46284" y="528042"/>
            <a:ext cx="1739027" cy="338138"/>
          </a:xfrm>
          <a:prstGeom prst="roundRect">
            <a:avLst>
              <a:gd name="adj" fmla="val 6757"/>
            </a:avLst>
          </a:prstGeom>
          <a:solidFill>
            <a:srgbClr val="F3E3D8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60465" y="620911"/>
            <a:ext cx="152281" cy="15228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88827" y="585073"/>
            <a:ext cx="1282303" cy="2240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TREND ANALYSIS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746284" y="929997"/>
            <a:ext cx="5690235" cy="5949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Sales Growth Over Time</a:t>
            </a:r>
            <a:endParaRPr lang="en-US" sz="3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284" y="1944410"/>
            <a:ext cx="8376880" cy="469094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95366" y="3649147"/>
            <a:ext cx="2384822" cy="2974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Time Series Insights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9595366" y="4106347"/>
            <a:ext cx="4296251" cy="8401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Line charts reveal sales growth patterns across months and years, helping identify seasonal trends and supporting strategic forecasting.</a:t>
            </a:r>
            <a:endParaRPr lang="en-US" sz="1450" dirty="0"/>
          </a:p>
        </p:txBody>
      </p:sp>
      <p:sp>
        <p:nvSpPr>
          <p:cNvPr id="9" name="Shape 5"/>
          <p:cNvSpPr/>
          <p:nvPr/>
        </p:nvSpPr>
        <p:spPr>
          <a:xfrm>
            <a:off x="746284" y="6994922"/>
            <a:ext cx="6489025" cy="706517"/>
          </a:xfrm>
          <a:prstGeom prst="roundRect">
            <a:avLst>
              <a:gd name="adj" fmla="val 4042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59525" y="7208163"/>
            <a:ext cx="6062543" cy="2800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b="1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Monthly trends</a:t>
            </a:r>
            <a:r>
              <a:rPr lang="en-US" sz="14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 show peak periods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7395091" y="6994922"/>
            <a:ext cx="6489025" cy="706517"/>
          </a:xfrm>
          <a:prstGeom prst="roundRect">
            <a:avLst>
              <a:gd name="adj" fmla="val 4042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608332" y="7208163"/>
            <a:ext cx="6062543" cy="2800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b="1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Yearly growth</a:t>
            </a:r>
            <a:r>
              <a:rPr lang="en-US" sz="14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 indicates expansion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8873"/>
            <a:ext cx="906768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Product &amp; Regional Performance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21280"/>
            <a:ext cx="3700105" cy="22868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91601"/>
            <a:ext cx="301823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Product Line Analysis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682020"/>
            <a:ext cx="637960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Bar charts compare categories to identify best and worst performers, optimizing inventory and marketing strategy.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2621280"/>
            <a:ext cx="3700224" cy="228683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519160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Geographic Insights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5682020"/>
            <a:ext cx="637972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Sales analyzed by country and territory reveal high-revenue regions, guiding expansion and targeting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73755" y="323374"/>
            <a:ext cx="3608308" cy="356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Order Status Distribution</a:t>
            </a:r>
            <a:endParaRPr lang="en-US" sz="2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73755" y="795338"/>
            <a:ext cx="7882771" cy="426946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612958" y="5095280"/>
            <a:ext cx="114181" cy="114181"/>
          </a:xfrm>
          <a:prstGeom prst="roundRect">
            <a:avLst>
              <a:gd name="adj" fmla="val 16017"/>
            </a:avLst>
          </a:prstGeom>
          <a:solidFill>
            <a:srgbClr val="3B2312"/>
          </a:solidFill>
        </p:spPr>
      </p:sp>
      <p:sp>
        <p:nvSpPr>
          <p:cNvPr id="5" name="Text 2"/>
          <p:cNvSpPr/>
          <p:nvPr/>
        </p:nvSpPr>
        <p:spPr>
          <a:xfrm>
            <a:off x="4788098" y="5095280"/>
            <a:ext cx="441960" cy="1143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sz="8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Shipped</a:t>
            </a:r>
            <a:endParaRPr lang="en-US" sz="850" dirty="0"/>
          </a:p>
        </p:txBody>
      </p:sp>
      <p:sp>
        <p:nvSpPr>
          <p:cNvPr id="6" name="Shape 3"/>
          <p:cNvSpPr/>
          <p:nvPr/>
        </p:nvSpPr>
        <p:spPr>
          <a:xfrm>
            <a:off x="5999202" y="5095280"/>
            <a:ext cx="114181" cy="114181"/>
          </a:xfrm>
          <a:prstGeom prst="roundRect">
            <a:avLst>
              <a:gd name="adj" fmla="val 16017"/>
            </a:avLst>
          </a:prstGeom>
          <a:solidFill>
            <a:srgbClr val="804C27"/>
          </a:solidFill>
        </p:spPr>
      </p:sp>
      <p:sp>
        <p:nvSpPr>
          <p:cNvPr id="7" name="Text 4"/>
          <p:cNvSpPr/>
          <p:nvPr/>
        </p:nvSpPr>
        <p:spPr>
          <a:xfrm>
            <a:off x="6174343" y="5095280"/>
            <a:ext cx="447675" cy="1143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sz="8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Pending</a:t>
            </a:r>
            <a:endParaRPr lang="en-US" sz="850" dirty="0"/>
          </a:p>
        </p:txBody>
      </p:sp>
      <p:sp>
        <p:nvSpPr>
          <p:cNvPr id="8" name="Shape 5"/>
          <p:cNvSpPr/>
          <p:nvPr/>
        </p:nvSpPr>
        <p:spPr>
          <a:xfrm>
            <a:off x="7963972" y="5095280"/>
            <a:ext cx="114181" cy="114181"/>
          </a:xfrm>
          <a:prstGeom prst="roundRect">
            <a:avLst>
              <a:gd name="adj" fmla="val 16017"/>
            </a:avLst>
          </a:prstGeom>
          <a:solidFill>
            <a:srgbClr val="C4763E"/>
          </a:solidFill>
        </p:spPr>
      </p:sp>
      <p:sp>
        <p:nvSpPr>
          <p:cNvPr id="9" name="Text 6"/>
          <p:cNvSpPr/>
          <p:nvPr/>
        </p:nvSpPr>
        <p:spPr>
          <a:xfrm>
            <a:off x="8139112" y="5095280"/>
            <a:ext cx="535781" cy="1143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sz="8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Cancelled</a:t>
            </a:r>
            <a:endParaRPr lang="en-US" sz="850" dirty="0"/>
          </a:p>
        </p:txBody>
      </p:sp>
      <p:sp>
        <p:nvSpPr>
          <p:cNvPr id="10" name="Shape 7"/>
          <p:cNvSpPr/>
          <p:nvPr/>
        </p:nvSpPr>
        <p:spPr>
          <a:xfrm>
            <a:off x="9400103" y="5095280"/>
            <a:ext cx="114181" cy="114181"/>
          </a:xfrm>
          <a:prstGeom prst="roundRect">
            <a:avLst>
              <a:gd name="adj" fmla="val 16017"/>
            </a:avLst>
          </a:prstGeom>
          <a:solidFill>
            <a:srgbClr val="D9A783"/>
          </a:solidFill>
        </p:spPr>
      </p:sp>
      <p:sp>
        <p:nvSpPr>
          <p:cNvPr id="11" name="Text 8"/>
          <p:cNvSpPr/>
          <p:nvPr/>
        </p:nvSpPr>
        <p:spPr>
          <a:xfrm>
            <a:off x="9575244" y="5095280"/>
            <a:ext cx="589002" cy="1143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sz="8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Processing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3373755" y="5295781"/>
            <a:ext cx="1601033" cy="1783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Operational Excellence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3373755" y="5560338"/>
            <a:ext cx="7882771" cy="2747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50" dirty="0">
                <a:solidFill>
                  <a:srgbClr val="504C49"/>
                </a:solidFill>
                <a:latin typeface="Source Serif 4" panose="02040603050405020204" pitchFamily="34" charset="0"/>
                <a:ea typeface="Source Serif 4" panose="02040603050405020204" pitchFamily="34" charset="-122"/>
                <a:cs typeface="Source Serif 4" panose="02040603050405020204" pitchFamily="34" charset="-120"/>
              </a:rPr>
              <a:t>The majority of orders are successfully shipped, with only a small percentage cancelled or pending. This indicates strong operational performance and customer satisfaction.</a:t>
            </a:r>
            <a:endParaRPr lang="en-US" sz="850" dirty="0"/>
          </a:p>
        </p:txBody>
      </p:sp>
      <p:sp>
        <p:nvSpPr>
          <p:cNvPr id="14" name="Text 11"/>
          <p:cNvSpPr/>
          <p:nvPr/>
        </p:nvSpPr>
        <p:spPr>
          <a:xfrm>
            <a:off x="6612493" y="6642259"/>
            <a:ext cx="1405057" cy="2855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90%</a:t>
            </a:r>
            <a:endParaRPr lang="en-US" sz="2200" dirty="0"/>
          </a:p>
        </p:txBody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8307" y="5928241"/>
            <a:ext cx="1713548" cy="1713548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6601063" y="7727752"/>
            <a:ext cx="1428036" cy="1783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11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Success Rate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3320</Words>
  <Application>WPS Presentation</Application>
  <PresentationFormat>On-screen Show (16:9)</PresentationFormat>
  <Paragraphs>209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30" baseType="lpstr">
      <vt:lpstr>Arial</vt:lpstr>
      <vt:lpstr>SimSun</vt:lpstr>
      <vt:lpstr>Wingdings</vt:lpstr>
      <vt:lpstr>Platypi Medium</vt:lpstr>
      <vt:lpstr>Platypi Medium</vt:lpstr>
      <vt:lpstr>Platypi Medium</vt:lpstr>
      <vt:lpstr>Source Serif 4</vt:lpstr>
      <vt:lpstr>Source Serif 4</vt:lpstr>
      <vt:lpstr>Source Serif 4</vt:lpstr>
      <vt:lpstr>Platypi Light</vt:lpstr>
      <vt:lpstr>Segoe Print</vt:lpstr>
      <vt:lpstr>Platypi Light</vt:lpstr>
      <vt:lpstr>Platypi Light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NIDHI PATEL</cp:lastModifiedBy>
  <cp:revision>2</cp:revision>
  <dcterms:created xsi:type="dcterms:W3CDTF">2026-02-18T16:44:00Z</dcterms:created>
  <dcterms:modified xsi:type="dcterms:W3CDTF">2026-02-18T16:46:12Z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6A1A4DB54BCC453EB276D6F352BA0922_12</vt:lpwstr>
  </property>
  <property fmtid="{D5CDD505-2E9C-101B-9397-08002B2CF9AE}" pid="3" name="KSOProductBuildVer">
    <vt:lpwstr>1033-12.2.0.23196</vt:lpwstr>
  </property>
</Properties>
</file>